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8288000" cy="10287000"/>
  <p:notesSz cx="6858000" cy="9144000"/>
  <p:embeddedFontLst>
    <p:embeddedFont>
      <p:font typeface="Cabin Sketch Bold" panose="020B0803050202020004" pitchFamily="34" charset="77"/>
      <p:regular r:id="rId14"/>
      <p:bold r:id="rId15"/>
    </p:embeddedFont>
    <p:embeddedFont>
      <p:font typeface="Canva Sans" panose="020B0503030501040103" pitchFamily="34" charset="0"/>
      <p:regular r:id="rId16"/>
    </p:embeddedFont>
    <p:embeddedFont>
      <p:font typeface="Comic Sans" panose="030F0902030302020204" pitchFamily="66" charset="0"/>
      <p:regular r:id="rId17"/>
      <p:bold r:id="rId18"/>
      <p:boldItalic r:id="rId19"/>
    </p:embeddedFont>
    <p:embeddedFont>
      <p:font typeface="Courier New OS" panose="02070309020205020404" pitchFamily="49" charset="0"/>
      <p:regular r:id="rId20"/>
      <p:bold r:id="rId21"/>
      <p:italic r:id="rId22"/>
      <p:boldItalic r:id="rId23"/>
    </p:embeddedFont>
    <p:embeddedFont>
      <p:font typeface="Courier New OS Bold" panose="02070309020205020404" pitchFamily="49" charset="0"/>
      <p:regular r:id="rId24"/>
      <p:bold r:id="rId25"/>
      <p:italic r:id="rId26"/>
      <p:boldItalic r:id="rId27"/>
    </p:embeddedFont>
    <p:embeddedFont>
      <p:font typeface="Schoolbell" panose="02000000000000000000" pitchFamily="2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89" autoAdjust="0"/>
  </p:normalViewPr>
  <p:slideViewPr>
    <p:cSldViewPr>
      <p:cViewPr varScale="1">
        <p:scale>
          <a:sx n="77" d="100"/>
          <a:sy n="77" d="100"/>
        </p:scale>
        <p:origin x="8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hyperlink" Target="https://www.google.com/search?sca_esv=d7548b19709b4dff&amp;rlz=1C5GCCM_en&amp;sxsrf=AE3TifN4U5PZh9oqjAOlphcLx2fdZXCr-w:1752422822508&amp;q=%23+convert+celsius+to+fahrenheit&amp;spell=1&amp;sa=X&amp;ved=2ahUKEwjuo9Pem7qOAxXNFFkFHXP-F8EQkeECKAB6BAgKEAE" TargetMode="Externa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2636818" y="3141627"/>
            <a:ext cx="3997384" cy="4927438"/>
          </a:xfrm>
          <a:custGeom>
            <a:avLst/>
            <a:gdLst/>
            <a:ahLst/>
            <a:cxnLst/>
            <a:rect l="l" t="t" r="r" b="b"/>
            <a:pathLst>
              <a:path w="3997384" h="4927438">
                <a:moveTo>
                  <a:pt x="3997384" y="0"/>
                </a:moveTo>
                <a:lnTo>
                  <a:pt x="0" y="0"/>
                </a:lnTo>
                <a:lnTo>
                  <a:pt x="0" y="4927438"/>
                </a:lnTo>
                <a:lnTo>
                  <a:pt x="3997384" y="4927438"/>
                </a:lnTo>
                <a:lnTo>
                  <a:pt x="399738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4856980" y="2064110"/>
            <a:ext cx="3086100" cy="2477066"/>
            <a:chOff x="0" y="0"/>
            <a:chExt cx="812800" cy="6523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11" cy="652396"/>
            </a:xfrm>
            <a:custGeom>
              <a:avLst/>
              <a:gdLst/>
              <a:ahLst/>
              <a:cxnLst/>
              <a:rect l="l" t="t" r="r" b="b"/>
              <a:pathLst>
                <a:path w="812811" h="652396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3857"/>
                  </a:cubicBezTo>
                  <a:cubicBezTo>
                    <a:pt x="0" y="327365"/>
                    <a:pt x="66279" y="422506"/>
                    <a:pt x="162037" y="466647"/>
                  </a:cubicBezTo>
                  <a:lnTo>
                    <a:pt x="162037" y="652396"/>
                  </a:lnTo>
                  <a:lnTo>
                    <a:pt x="353844" y="492928"/>
                  </a:lnTo>
                  <a:lnTo>
                    <a:pt x="530371" y="492928"/>
                  </a:lnTo>
                  <a:cubicBezTo>
                    <a:pt x="686363" y="492928"/>
                    <a:pt x="812800" y="369416"/>
                    <a:pt x="812800" y="243856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solidFill>
              <a:srgbClr val="B4B4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499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179"/>
                </a:lnSpc>
                <a:spcBef>
                  <a:spcPct val="0"/>
                </a:spcBef>
              </a:pPr>
              <a:r>
                <a:rPr lang="en-US" sz="3699">
                  <a:solidFill>
                    <a:srgbClr val="FFFFFF"/>
                  </a:solidFill>
                  <a:latin typeface="Comic Sans"/>
                  <a:ea typeface="Comic Sans"/>
                  <a:cs typeface="Comic Sans"/>
                  <a:sym typeface="Comic Sans"/>
                </a:rPr>
                <a:t>I know Kungfu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96066" y="465450"/>
            <a:ext cx="16463234" cy="121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6"/>
              </a:lnSpc>
            </a:pPr>
            <a:r>
              <a:rPr lang="en-US" sz="7033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Python Programming Summer Camp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6066" y="1732395"/>
            <a:ext cx="13630424" cy="3026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6"/>
              </a:lnSpc>
            </a:pPr>
            <a:r>
              <a:rPr lang="en-US" sz="5733" b="1">
                <a:solidFill>
                  <a:srgbClr val="FD735E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Class # 5</a:t>
            </a:r>
          </a:p>
          <a:p>
            <a:pPr algn="l">
              <a:lnSpc>
                <a:spcPts val="8026"/>
              </a:lnSpc>
            </a:pPr>
            <a:r>
              <a:rPr lang="en-US" sz="5733" b="1">
                <a:solidFill>
                  <a:srgbClr val="FD735E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Functions - </a:t>
            </a:r>
          </a:p>
          <a:p>
            <a:pPr algn="l">
              <a:lnSpc>
                <a:spcPts val="8026"/>
              </a:lnSpc>
            </a:pPr>
            <a:r>
              <a:rPr lang="en-US" sz="5733" b="1">
                <a:solidFill>
                  <a:srgbClr val="FD735E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Teach the Computer a New Trick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8283" y="5519621"/>
            <a:ext cx="6136909" cy="78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4628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By Asim Munawar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432664">
            <a:off x="-846166" y="7054880"/>
            <a:ext cx="2479570" cy="2219215"/>
          </a:xfrm>
          <a:custGeom>
            <a:avLst/>
            <a:gdLst/>
            <a:ahLst/>
            <a:cxnLst/>
            <a:rect l="l" t="t" r="r" b="b"/>
            <a:pathLst>
              <a:path w="2479570" h="2219215">
                <a:moveTo>
                  <a:pt x="0" y="0"/>
                </a:moveTo>
                <a:lnTo>
                  <a:pt x="2479570" y="0"/>
                </a:lnTo>
                <a:lnTo>
                  <a:pt x="2479570" y="2219215"/>
                </a:lnTo>
                <a:lnTo>
                  <a:pt x="0" y="22192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490606" y="885825"/>
            <a:ext cx="13306787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Functions + Loops + If/Else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362304" y="3642866"/>
            <a:ext cx="9738449" cy="3928324"/>
            <a:chOff x="0" y="0"/>
            <a:chExt cx="2564859" cy="10346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64859" cy="1034620"/>
            </a:xfrm>
            <a:custGeom>
              <a:avLst/>
              <a:gdLst/>
              <a:ahLst/>
              <a:cxnLst/>
              <a:rect l="l" t="t" r="r" b="b"/>
              <a:pathLst>
                <a:path w="2564859" h="1034620">
                  <a:moveTo>
                    <a:pt x="0" y="0"/>
                  </a:moveTo>
                  <a:lnTo>
                    <a:pt x="2564859" y="0"/>
                  </a:lnTo>
                  <a:lnTo>
                    <a:pt x="2564859" y="1034620"/>
                  </a:lnTo>
                  <a:lnTo>
                    <a:pt x="0" y="10346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834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564859" cy="1082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665788" y="2845079"/>
            <a:ext cx="12324978" cy="482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1"/>
              </a:lnSpc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🧩 Functions work great with loops, input, lists, and conditions!</a:t>
            </a:r>
          </a:p>
          <a:p>
            <a:pPr algn="l">
              <a:lnSpc>
                <a:spcPts val="3501"/>
              </a:lnSpc>
            </a:pPr>
            <a:endParaRPr lang="en-US" sz="25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def check_even_odd(numbers):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for n in numbers: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if n % 2 == 0: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print(n, "is Even")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else: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print(n, "is Odd")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 lang="en-US" sz="25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check_even_odd([1, 4, 7, 10])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 lang="en-US" sz="25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3592" y="1001243"/>
            <a:ext cx="12386546" cy="825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</a:pPr>
            <a:r>
              <a:rPr lang="en-US" sz="1905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1. 🎉 Say Welcome</a:t>
            </a:r>
          </a:p>
          <a:p>
            <a:pPr algn="l">
              <a:lnSpc>
                <a:spcPts val="2668"/>
              </a:lnSpc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Write a function called say_welcome that prints:</a:t>
            </a:r>
          </a:p>
          <a:p>
            <a:pPr algn="l">
              <a:lnSpc>
                <a:spcPts val="2668"/>
              </a:lnSpc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"🎈 Welcome to our Python class!"</a:t>
            </a:r>
          </a:p>
          <a:p>
            <a:pPr algn="l">
              <a:lnSpc>
                <a:spcPts val="2668"/>
              </a:lnSpc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Call it two times.</a:t>
            </a:r>
          </a:p>
          <a:p>
            <a:pPr algn="l">
              <a:lnSpc>
                <a:spcPts val="2668"/>
              </a:lnSpc>
            </a:pPr>
            <a:endParaRPr lang="en-US" sz="1905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668"/>
              </a:lnSpc>
            </a:pPr>
            <a:r>
              <a:rPr lang="en-US" sz="1905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2. 🧁 Favorite Dessert</a:t>
            </a:r>
          </a:p>
          <a:p>
            <a:pPr algn="l">
              <a:lnSpc>
                <a:spcPts val="2668"/>
              </a:lnSpc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Write a function called favorite_dessert(dessert) that prints:</a:t>
            </a:r>
          </a:p>
          <a:p>
            <a:pPr algn="l">
              <a:lnSpc>
                <a:spcPts val="2668"/>
              </a:lnSpc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"Yum! I love &lt;dessert&gt; too!"</a:t>
            </a:r>
          </a:p>
          <a:p>
            <a:pPr algn="l">
              <a:lnSpc>
                <a:spcPts val="2668"/>
              </a:lnSpc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Try it with "cake", "ice cream", and "donuts".</a:t>
            </a:r>
          </a:p>
          <a:p>
            <a:pPr algn="l">
              <a:lnSpc>
                <a:spcPts val="2668"/>
              </a:lnSpc>
            </a:pPr>
            <a:endParaRPr lang="en-US" sz="1905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668"/>
              </a:lnSpc>
            </a:pPr>
            <a:r>
              <a:rPr lang="en-US" sz="1905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3. 🧮 Triple the Fun</a:t>
            </a:r>
          </a:p>
          <a:p>
            <a:pPr algn="l">
              <a:lnSpc>
                <a:spcPts val="2668"/>
              </a:lnSpc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Write a function triple(number) that returns 3 times the number.</a:t>
            </a:r>
          </a:p>
          <a:p>
            <a:pPr algn="l">
              <a:lnSpc>
                <a:spcPts val="2668"/>
              </a:lnSpc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Call it with 4, 7, and 10, and print the results.</a:t>
            </a:r>
          </a:p>
          <a:p>
            <a:pPr algn="l">
              <a:lnSpc>
                <a:spcPts val="2668"/>
              </a:lnSpc>
            </a:pPr>
            <a:endParaRPr lang="en-US" sz="1905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668"/>
              </a:lnSpc>
            </a:pPr>
            <a:r>
              <a:rPr lang="en-US" sz="1905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4. 🐾 Animal Sound</a:t>
            </a:r>
          </a:p>
          <a:p>
            <a:pPr algn="l">
              <a:lnSpc>
                <a:spcPts val="2668"/>
              </a:lnSpc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Write a function make_sound(animal) that prints:</a:t>
            </a:r>
          </a:p>
          <a:p>
            <a:pPr algn="l">
              <a:lnSpc>
                <a:spcPts val="2668"/>
              </a:lnSpc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"The &lt;animal&gt; goes ..." and you decide the sound.</a:t>
            </a:r>
          </a:p>
          <a:p>
            <a:pPr algn="l">
              <a:lnSpc>
                <a:spcPts val="2668"/>
              </a:lnSpc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Try with "dog", "cat", and "duck".</a:t>
            </a:r>
          </a:p>
          <a:p>
            <a:pPr algn="l">
              <a:lnSpc>
                <a:spcPts val="2668"/>
              </a:lnSpc>
            </a:pPr>
            <a:endParaRPr lang="en-US" sz="1905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668"/>
              </a:lnSpc>
            </a:pPr>
            <a:r>
              <a:rPr lang="en-US" sz="1905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5. 🗓️ Miles to Km converter</a:t>
            </a:r>
          </a:p>
          <a:p>
            <a:pPr algn="l">
              <a:lnSpc>
                <a:spcPts val="2668"/>
              </a:lnSpc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Write a function miles_to_km(miles) that converts miles to km</a:t>
            </a:r>
          </a:p>
          <a:p>
            <a:pPr algn="l">
              <a:lnSpc>
                <a:spcPts val="2668"/>
              </a:lnSpc>
            </a:pPr>
            <a:endParaRPr lang="en-US" sz="1905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668"/>
              </a:lnSpc>
            </a:pPr>
            <a:r>
              <a:rPr lang="en-US" sz="1905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🌟 Bonus Challenge: 💬 Echo Machine</a:t>
            </a:r>
          </a:p>
          <a:p>
            <a:pPr algn="l">
              <a:lnSpc>
                <a:spcPts val="2668"/>
              </a:lnSpc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Write a function echo(word, times) that prints the word many times using a loop.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Example: echo("Hi!", 3) prints "Hi!" three times.</a:t>
            </a:r>
          </a:p>
        </p:txBody>
      </p:sp>
      <p:sp>
        <p:nvSpPr>
          <p:cNvPr id="4" name="Freeform 4"/>
          <p:cNvSpPr/>
          <p:nvPr/>
        </p:nvSpPr>
        <p:spPr>
          <a:xfrm>
            <a:off x="11109109" y="3009216"/>
            <a:ext cx="6549986" cy="4060991"/>
          </a:xfrm>
          <a:custGeom>
            <a:avLst/>
            <a:gdLst/>
            <a:ahLst/>
            <a:cxnLst/>
            <a:rect l="l" t="t" r="r" b="b"/>
            <a:pathLst>
              <a:path w="6549986" h="4060991">
                <a:moveTo>
                  <a:pt x="0" y="0"/>
                </a:moveTo>
                <a:lnTo>
                  <a:pt x="6549986" y="0"/>
                </a:lnTo>
                <a:lnTo>
                  <a:pt x="6549986" y="4060992"/>
                </a:lnTo>
                <a:lnTo>
                  <a:pt x="0" y="40609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704183" y="-133350"/>
            <a:ext cx="4879634" cy="118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75"/>
              </a:lnSpc>
            </a:pPr>
            <a:r>
              <a:rPr lang="en-US" sz="6911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Homework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9848" y="7254929"/>
            <a:ext cx="669640" cy="740958"/>
          </a:xfrm>
          <a:custGeom>
            <a:avLst/>
            <a:gdLst/>
            <a:ahLst/>
            <a:cxnLst/>
            <a:rect l="l" t="t" r="r" b="b"/>
            <a:pathLst>
              <a:path w="669640" h="740958">
                <a:moveTo>
                  <a:pt x="0" y="0"/>
                </a:moveTo>
                <a:lnTo>
                  <a:pt x="669640" y="0"/>
                </a:lnTo>
                <a:lnTo>
                  <a:pt x="669640" y="740957"/>
                </a:lnTo>
                <a:lnTo>
                  <a:pt x="0" y="740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969815" y="3052509"/>
            <a:ext cx="12348369" cy="304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9"/>
              </a:lnSpc>
            </a:pPr>
            <a:r>
              <a:rPr lang="en-US" sz="17749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>
            <a:off x="1329848" y="1605402"/>
            <a:ext cx="15929452" cy="6020005"/>
          </a:xfrm>
          <a:custGeom>
            <a:avLst/>
            <a:gdLst/>
            <a:ahLst/>
            <a:cxnLst/>
            <a:rect l="l" t="t" r="r" b="b"/>
            <a:pathLst>
              <a:path w="15929452" h="6020005">
                <a:moveTo>
                  <a:pt x="0" y="0"/>
                </a:moveTo>
                <a:lnTo>
                  <a:pt x="15929452" y="0"/>
                </a:lnTo>
                <a:lnTo>
                  <a:pt x="15929452" y="6020005"/>
                </a:lnTo>
                <a:lnTo>
                  <a:pt x="0" y="6020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168871" y="7815797"/>
            <a:ext cx="1099901" cy="1217041"/>
          </a:xfrm>
          <a:custGeom>
            <a:avLst/>
            <a:gdLst/>
            <a:ahLst/>
            <a:cxnLst/>
            <a:rect l="l" t="t" r="r" b="b"/>
            <a:pathLst>
              <a:path w="1099901" h="1217041">
                <a:moveTo>
                  <a:pt x="0" y="0"/>
                </a:moveTo>
                <a:lnTo>
                  <a:pt x="1099901" y="0"/>
                </a:lnTo>
                <a:lnTo>
                  <a:pt x="1099901" y="1217041"/>
                </a:lnTo>
                <a:lnTo>
                  <a:pt x="0" y="1217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37867" y="420179"/>
            <a:ext cx="1099901" cy="1217041"/>
          </a:xfrm>
          <a:custGeom>
            <a:avLst/>
            <a:gdLst/>
            <a:ahLst/>
            <a:cxnLst/>
            <a:rect l="l" t="t" r="r" b="b"/>
            <a:pathLst>
              <a:path w="1099901" h="1217041">
                <a:moveTo>
                  <a:pt x="0" y="0"/>
                </a:moveTo>
                <a:lnTo>
                  <a:pt x="1099901" y="0"/>
                </a:lnTo>
                <a:lnTo>
                  <a:pt x="1099901" y="1217042"/>
                </a:lnTo>
                <a:lnTo>
                  <a:pt x="0" y="1217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406714" y="1478947"/>
            <a:ext cx="669640" cy="740958"/>
          </a:xfrm>
          <a:custGeom>
            <a:avLst/>
            <a:gdLst/>
            <a:ahLst/>
            <a:cxnLst/>
            <a:rect l="l" t="t" r="r" b="b"/>
            <a:pathLst>
              <a:path w="669640" h="740958">
                <a:moveTo>
                  <a:pt x="0" y="0"/>
                </a:moveTo>
                <a:lnTo>
                  <a:pt x="669640" y="0"/>
                </a:lnTo>
                <a:lnTo>
                  <a:pt x="669640" y="740958"/>
                </a:lnTo>
                <a:lnTo>
                  <a:pt x="0" y="740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383887" y="2716221"/>
            <a:ext cx="12637266" cy="617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1: Printing Fun – Say Hello to Python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2: Variables – Remembering Things in Code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2: If/Else – Making Decisions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3: Loops – Doing Things Again and Again / Inputs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4: Lists – Collecting Many Things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B33"/>
                </a:solidFill>
                <a:latin typeface="Schoolbell"/>
                <a:ea typeface="Schoolbell"/>
                <a:cs typeface="Schoolbell"/>
                <a:sym typeface="Schoolbell"/>
              </a:rPr>
              <a:t>Lesson 5: Functions – Teach the Computer a New Trick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6: Files – Saving and Reading Data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7: Simple App with Gradio – Make Your Own Tool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8: Final Project – Build and Present Your App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039371" y="1395250"/>
            <a:ext cx="2753718" cy="3197351"/>
          </a:xfrm>
          <a:custGeom>
            <a:avLst/>
            <a:gdLst/>
            <a:ahLst/>
            <a:cxnLst/>
            <a:rect l="l" t="t" r="r" b="b"/>
            <a:pathLst>
              <a:path w="2753718" h="3197351">
                <a:moveTo>
                  <a:pt x="0" y="0"/>
                </a:moveTo>
                <a:lnTo>
                  <a:pt x="2753718" y="0"/>
                </a:lnTo>
                <a:lnTo>
                  <a:pt x="2753718" y="3197351"/>
                </a:lnTo>
                <a:lnTo>
                  <a:pt x="0" y="3197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613733" y="516731"/>
            <a:ext cx="7060534" cy="157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Course Plan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598671" y="1081758"/>
            <a:ext cx="11090657" cy="117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Font for Programming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2293" y="4776825"/>
            <a:ext cx="9333366" cy="359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print("Item        Quantity   Price")</a:t>
            </a: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print("----------------------------")</a:t>
            </a: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print("Apples      10         $2.50")</a:t>
            </a: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print("Bananas     5          $1.20")</a:t>
            </a: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print("Oranges     12         $3.00")</a:t>
            </a: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print("Grapes      1          $4.00")</a:t>
            </a:r>
          </a:p>
          <a:p>
            <a:pPr algn="just">
              <a:lnSpc>
                <a:spcPts val="4060"/>
              </a:lnSpc>
            </a:pPr>
            <a:endParaRPr lang="en-US" sz="29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611953" y="4627530"/>
            <a:ext cx="7914355" cy="358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print("Item        Quantity   Price")</a:t>
            </a: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print("----------------------------")</a:t>
            </a: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print("Apples      10         $2.50")</a:t>
            </a: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print("Bananas     5          $1.20")</a:t>
            </a: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print("Oranges     12         $3.00")</a:t>
            </a: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print("Grapes      1          $4.00")</a:t>
            </a:r>
          </a:p>
          <a:p>
            <a:pPr algn="just">
              <a:lnSpc>
                <a:spcPts val="4060"/>
              </a:lnSpc>
            </a:pPr>
            <a:endParaRPr lang="en-US" sz="2900">
              <a:solidFill>
                <a:srgbClr val="FFFFFF"/>
              </a:solidFill>
              <a:latin typeface="Comic Sans"/>
              <a:ea typeface="Comic Sans"/>
              <a:cs typeface="Comic Sans"/>
              <a:sym typeface="Comic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7658133" y="3342606"/>
            <a:ext cx="1585907" cy="1342074"/>
          </a:xfrm>
          <a:custGeom>
            <a:avLst/>
            <a:gdLst/>
            <a:ahLst/>
            <a:cxnLst/>
            <a:rect l="l" t="t" r="r" b="b"/>
            <a:pathLst>
              <a:path w="1585907" h="1342074">
                <a:moveTo>
                  <a:pt x="0" y="0"/>
                </a:moveTo>
                <a:lnTo>
                  <a:pt x="1585907" y="0"/>
                </a:lnTo>
                <a:lnTo>
                  <a:pt x="1585907" y="1342074"/>
                </a:lnTo>
                <a:lnTo>
                  <a:pt x="0" y="1342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832011" y="3135843"/>
            <a:ext cx="1186210" cy="1175831"/>
          </a:xfrm>
          <a:custGeom>
            <a:avLst/>
            <a:gdLst/>
            <a:ahLst/>
            <a:cxnLst/>
            <a:rect l="l" t="t" r="r" b="b"/>
            <a:pathLst>
              <a:path w="1186210" h="1175831">
                <a:moveTo>
                  <a:pt x="0" y="0"/>
                </a:moveTo>
                <a:lnTo>
                  <a:pt x="1186209" y="0"/>
                </a:lnTo>
                <a:lnTo>
                  <a:pt x="1186209" y="1175830"/>
                </a:lnTo>
                <a:lnTo>
                  <a:pt x="0" y="11758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2629546" y="3638033"/>
            <a:ext cx="3124126" cy="75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FFFB33"/>
                </a:solidFill>
                <a:latin typeface="Canva Sans"/>
                <a:ea typeface="Canva Sans"/>
                <a:cs typeface="Canva Sans"/>
                <a:sym typeface="Canva Sans"/>
              </a:rPr>
              <a:t>Comic Sans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3880" y="3628508"/>
            <a:ext cx="4694560" cy="76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FFFB33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Courier New OS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411109" y="1733023"/>
            <a:ext cx="6148169" cy="138334"/>
          </a:xfrm>
          <a:custGeom>
            <a:avLst/>
            <a:gdLst/>
            <a:ahLst/>
            <a:cxnLst/>
            <a:rect l="l" t="t" r="r" b="b"/>
            <a:pathLst>
              <a:path w="6148169" h="138334">
                <a:moveTo>
                  <a:pt x="0" y="0"/>
                </a:moveTo>
                <a:lnTo>
                  <a:pt x="6148170" y="0"/>
                </a:lnTo>
                <a:lnTo>
                  <a:pt x="6148170" y="138334"/>
                </a:lnTo>
                <a:lnTo>
                  <a:pt x="0" y="13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686536" y="2273712"/>
            <a:ext cx="13597316" cy="6091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42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 function is a block of code that runs when you call it.</a:t>
            </a:r>
          </a:p>
          <a:p>
            <a:pPr algn="l">
              <a:lnSpc>
                <a:spcPts val="6011"/>
              </a:lnSpc>
            </a:pPr>
            <a:endParaRPr lang="en-US" sz="429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6011"/>
              </a:lnSpc>
            </a:pPr>
            <a:r>
              <a:rPr lang="en-US" sz="42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We use functions to avoid repeating code and to stay organized.</a:t>
            </a:r>
          </a:p>
          <a:p>
            <a:pPr algn="l">
              <a:lnSpc>
                <a:spcPts val="6011"/>
              </a:lnSpc>
            </a:pPr>
            <a:endParaRPr lang="en-US" sz="429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6011"/>
              </a:lnSpc>
            </a:pPr>
            <a:r>
              <a:rPr lang="en-US" sz="42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We define a function using the def keyword.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59564" y="529715"/>
            <a:ext cx="9368871" cy="12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🔧 What is a Function?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1758138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335290" y="554831"/>
            <a:ext cx="11617421" cy="12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How to Build a Function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3433" y="2525390"/>
            <a:ext cx="15804836" cy="65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b="1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def            → </a:t>
            </a:r>
            <a:r>
              <a:rPr lang="en-US" sz="31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Tells Python you are defining a function</a:t>
            </a:r>
          </a:p>
          <a:p>
            <a:pPr algn="just">
              <a:lnSpc>
                <a:spcPts val="4340"/>
              </a:lnSpc>
            </a:pPr>
            <a:r>
              <a:rPr lang="en-US" sz="3100" b="1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Function Name  → </a:t>
            </a:r>
            <a:r>
              <a:rPr lang="en-US" sz="31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The name you give to the function (e.g., greet)</a:t>
            </a:r>
          </a:p>
          <a:p>
            <a:pPr algn="just">
              <a:lnSpc>
                <a:spcPts val="4340"/>
              </a:lnSpc>
            </a:pPr>
            <a:r>
              <a:rPr lang="en-US" sz="3100" b="1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Parameters     → </a:t>
            </a:r>
            <a:r>
              <a:rPr lang="en-US" sz="31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Inside ( ), values the function can use</a:t>
            </a:r>
          </a:p>
          <a:p>
            <a:pPr algn="just">
              <a:lnSpc>
                <a:spcPts val="4340"/>
              </a:lnSpc>
            </a:pPr>
            <a:r>
              <a:rPr lang="en-US" sz="3100" b="1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Colon (:)      → </a:t>
            </a:r>
            <a:r>
              <a:rPr lang="en-US" sz="31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Ends the function header</a:t>
            </a:r>
          </a:p>
          <a:p>
            <a:pPr algn="just">
              <a:lnSpc>
                <a:spcPts val="4340"/>
              </a:lnSpc>
            </a:pPr>
            <a:r>
              <a:rPr lang="en-US" sz="3100" b="1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Indented Block → </a:t>
            </a:r>
            <a:r>
              <a:rPr lang="en-US" sz="31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The body or code that runs</a:t>
            </a:r>
          </a:p>
          <a:p>
            <a:pPr algn="just">
              <a:lnSpc>
                <a:spcPts val="4340"/>
              </a:lnSpc>
            </a:pPr>
            <a:r>
              <a:rPr lang="en-US" sz="3100" b="1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return         → </a:t>
            </a:r>
            <a:r>
              <a:rPr lang="en-US" sz="31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(Optional) Sends back a result</a:t>
            </a:r>
          </a:p>
          <a:p>
            <a:pPr algn="just">
              <a:lnSpc>
                <a:spcPts val="4340"/>
              </a:lnSpc>
            </a:pPr>
            <a:endParaRPr lang="en-US" sz="31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4340"/>
              </a:lnSpc>
            </a:pPr>
            <a:endParaRPr lang="en-US" sz="31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4340"/>
              </a:lnSpc>
            </a:pPr>
            <a:r>
              <a:rPr lang="en-US" sz="3100" b="1">
                <a:solidFill>
                  <a:srgbClr val="FFED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Example:</a:t>
            </a:r>
          </a:p>
          <a:p>
            <a:pPr algn="just">
              <a:lnSpc>
                <a:spcPts val="4340"/>
              </a:lnSpc>
            </a:pPr>
            <a:r>
              <a:rPr lang="en-US" sz="31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def add(num1, num2):</a:t>
            </a:r>
          </a:p>
          <a:p>
            <a:pPr algn="just">
              <a:lnSpc>
                <a:spcPts val="4340"/>
              </a:lnSpc>
            </a:pPr>
            <a:r>
              <a:rPr lang="en-US" sz="31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result = num1 + num2</a:t>
            </a:r>
          </a:p>
          <a:p>
            <a:pPr algn="just">
              <a:lnSpc>
                <a:spcPts val="4340"/>
              </a:lnSpc>
            </a:pPr>
            <a:r>
              <a:rPr lang="en-US" sz="31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return result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1558916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11513" y="6125561"/>
            <a:ext cx="2243944" cy="2229919"/>
          </a:xfrm>
          <a:custGeom>
            <a:avLst/>
            <a:gdLst/>
            <a:ahLst/>
            <a:cxnLst/>
            <a:rect l="l" t="t" r="r" b="b"/>
            <a:pathLst>
              <a:path w="2243944" h="2229919">
                <a:moveTo>
                  <a:pt x="0" y="0"/>
                </a:moveTo>
                <a:lnTo>
                  <a:pt x="2243944" y="0"/>
                </a:lnTo>
                <a:lnTo>
                  <a:pt x="2243944" y="2229920"/>
                </a:lnTo>
                <a:lnTo>
                  <a:pt x="0" y="22299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801600" y="1967078"/>
            <a:ext cx="4965549" cy="3817266"/>
          </a:xfrm>
          <a:custGeom>
            <a:avLst/>
            <a:gdLst/>
            <a:ahLst/>
            <a:cxnLst/>
            <a:rect l="l" t="t" r="r" b="b"/>
            <a:pathLst>
              <a:path w="4965549" h="3817266">
                <a:moveTo>
                  <a:pt x="0" y="0"/>
                </a:moveTo>
                <a:lnTo>
                  <a:pt x="4965549" y="0"/>
                </a:lnTo>
                <a:lnTo>
                  <a:pt x="4965549" y="3817266"/>
                </a:lnTo>
                <a:lnTo>
                  <a:pt x="0" y="38172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11513" y="2794829"/>
            <a:ext cx="12013335" cy="1429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5"/>
              </a:lnSpc>
            </a:pPr>
            <a:r>
              <a:rPr lang="en-US" sz="4096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The first electronic, digital computer was the ENIAC, developed in </a:t>
            </a:r>
            <a:r>
              <a:rPr lang="en-US" sz="4096" b="1">
                <a:solidFill>
                  <a:srgbClr val="6EF4AD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1945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90606" y="355609"/>
            <a:ext cx="13306787" cy="12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Fun Facts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8654" y="6439160"/>
            <a:ext cx="14969346" cy="122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1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The first ever function was written in the </a:t>
            </a:r>
            <a:r>
              <a:rPr lang="en-US" sz="3500" b="1">
                <a:solidFill>
                  <a:srgbClr val="FE746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1800s</a:t>
            </a:r>
            <a:r>
              <a:rPr lang="en-US" sz="3500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by Ada Lovelace — often called the world’s first programmer!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92283" y="125645"/>
            <a:ext cx="12345420" cy="940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Simple function</a:t>
            </a:r>
          </a:p>
          <a:p>
            <a:pPr algn="l">
              <a:lnSpc>
                <a:spcPts val="2939"/>
              </a:lnSpc>
            </a:pPr>
            <a:r>
              <a:rPr lang="en-US" sz="2099" b="1">
                <a:solidFill>
                  <a:srgbClr val="6EF4AD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# no return, no parameter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def greet():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print("Welcome to Python class!")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greet()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greet()</a:t>
            </a:r>
          </a:p>
          <a:p>
            <a:pPr algn="l">
              <a:lnSpc>
                <a:spcPts val="2939"/>
              </a:lnSpc>
            </a:pPr>
            <a:endParaRPr lang="en-US" sz="2099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939"/>
              </a:lnSpc>
            </a:pPr>
            <a:endParaRPr lang="en-US" sz="2099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4059"/>
              </a:lnSpc>
            </a:pPr>
            <a:r>
              <a:rPr lang="en-US" sz="2899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Functions can take inputs (parameters) so they work with different values.</a:t>
            </a:r>
          </a:p>
          <a:p>
            <a:pPr algn="l">
              <a:lnSpc>
                <a:spcPts val="2939"/>
              </a:lnSpc>
            </a:pPr>
            <a:r>
              <a:rPr lang="en-US" sz="2099" b="1">
                <a:solidFill>
                  <a:srgbClr val="6EF4AD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# 📥 Parameters are like blanks to fill in when you call the function.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def greet(name):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print("Hi", name + "!")</a:t>
            </a:r>
          </a:p>
          <a:p>
            <a:pPr algn="l">
              <a:lnSpc>
                <a:spcPts val="2939"/>
              </a:lnSpc>
            </a:pPr>
            <a:endParaRPr lang="en-US" sz="2099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greet("Asim")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greet("Zahid")</a:t>
            </a:r>
          </a:p>
          <a:p>
            <a:pPr algn="l">
              <a:lnSpc>
                <a:spcPts val="2939"/>
              </a:lnSpc>
            </a:pPr>
            <a:endParaRPr lang="en-US" sz="2099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939"/>
              </a:lnSpc>
            </a:pPr>
            <a:endParaRPr lang="en-US" sz="2099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Functions that Return Values</a:t>
            </a:r>
          </a:p>
          <a:p>
            <a:pPr algn="l">
              <a:lnSpc>
                <a:spcPts val="2939"/>
              </a:lnSpc>
            </a:pPr>
            <a:r>
              <a:rPr lang="en-US" sz="2099" b="1">
                <a:solidFill>
                  <a:srgbClr val="6EF4AD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# A function can also give back (return) an answer.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def double(x):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return x * 2</a:t>
            </a:r>
          </a:p>
          <a:p>
            <a:pPr algn="l">
              <a:lnSpc>
                <a:spcPts val="2939"/>
              </a:lnSpc>
            </a:pPr>
            <a:endParaRPr lang="en-US" sz="2099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result = double(4)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print(result)</a:t>
            </a:r>
          </a:p>
        </p:txBody>
      </p:sp>
      <p:sp>
        <p:nvSpPr>
          <p:cNvPr id="4" name="Freeform 4"/>
          <p:cNvSpPr/>
          <p:nvPr/>
        </p:nvSpPr>
        <p:spPr>
          <a:xfrm>
            <a:off x="13518259" y="1737509"/>
            <a:ext cx="67724" cy="5417917"/>
          </a:xfrm>
          <a:custGeom>
            <a:avLst/>
            <a:gdLst/>
            <a:ahLst/>
            <a:cxnLst/>
            <a:rect l="l" t="t" r="r" b="b"/>
            <a:pathLst>
              <a:path w="67724" h="5417917">
                <a:moveTo>
                  <a:pt x="0" y="0"/>
                </a:moveTo>
                <a:lnTo>
                  <a:pt x="67724" y="0"/>
                </a:lnTo>
                <a:lnTo>
                  <a:pt x="67724" y="5417917"/>
                </a:lnTo>
                <a:lnTo>
                  <a:pt x="0" y="5417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4151974" y="2361735"/>
            <a:ext cx="3904534" cy="444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20"/>
              </a:lnSpc>
              <a:spcBef>
                <a:spcPct val="0"/>
              </a:spcBef>
            </a:pPr>
            <a:r>
              <a:rPr lang="en-US" sz="6300" b="1">
                <a:solidFill>
                  <a:srgbClr val="10C610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A function only runs when you call it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024494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557142" y="3600450"/>
            <a:ext cx="11297772" cy="4435222"/>
            <a:chOff x="0" y="0"/>
            <a:chExt cx="2975545" cy="11681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75545" cy="1168124"/>
            </a:xfrm>
            <a:custGeom>
              <a:avLst/>
              <a:gdLst/>
              <a:ahLst/>
              <a:cxnLst/>
              <a:rect l="l" t="t" r="r" b="b"/>
              <a:pathLst>
                <a:path w="2975545" h="1168124">
                  <a:moveTo>
                    <a:pt x="0" y="0"/>
                  </a:moveTo>
                  <a:lnTo>
                    <a:pt x="2975545" y="0"/>
                  </a:lnTo>
                  <a:lnTo>
                    <a:pt x="2975545" y="1168124"/>
                  </a:lnTo>
                  <a:lnTo>
                    <a:pt x="0" y="1168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6EF4A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975545" cy="1215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1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18793" y="2681581"/>
            <a:ext cx="10290795" cy="482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1"/>
              </a:lnSpc>
            </a:pPr>
            <a:endParaRPr/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convert celsius to </a:t>
            </a:r>
            <a:r>
              <a:rPr lang="en-US" sz="2500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  <a:hlinkClick r:id="rId5" tooltip="https://www.google.com/search?sca_esv=d7548b19709b4dff&amp;rlz=1C5GCCM_en&amp;sxsrf=AE3TifN4U5PZh9oqjAOlphcLx2fdZXCr-w:1752422822508&amp;q=%23+convert+celsius+to+fahrenheit&amp;spell=1&amp;sa=X&amp;ved=2ahUKEwjuo9Pem7qOAxXNFFkFHXP-F8EQkeECKAB6BAgKEAE"/>
              </a:rPr>
              <a:t>fahrenheit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def celsius_to_fahr(temp):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return ((temp * 9/5) + 32)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 lang="en-US" sz="25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 lang="en-US" sz="25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print("0 degree C is", celsius_to_fahr(0), "in F")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print("100 degree C is", celsius_to_fahr(100), "in F")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print("38 degree C is", celsius_to_fahr(38), "in F")</a:t>
            </a:r>
          </a:p>
        </p:txBody>
      </p:sp>
      <p:sp>
        <p:nvSpPr>
          <p:cNvPr id="8" name="Freeform 8"/>
          <p:cNvSpPr/>
          <p:nvPr/>
        </p:nvSpPr>
        <p:spPr>
          <a:xfrm>
            <a:off x="14910390" y="3600450"/>
            <a:ext cx="2812934" cy="3695152"/>
          </a:xfrm>
          <a:custGeom>
            <a:avLst/>
            <a:gdLst/>
            <a:ahLst/>
            <a:cxnLst/>
            <a:rect l="l" t="t" r="r" b="b"/>
            <a:pathLst>
              <a:path w="2812934" h="3695152">
                <a:moveTo>
                  <a:pt x="0" y="0"/>
                </a:moveTo>
                <a:lnTo>
                  <a:pt x="2812934" y="0"/>
                </a:lnTo>
                <a:lnTo>
                  <a:pt x="2812934" y="3695152"/>
                </a:lnTo>
                <a:lnTo>
                  <a:pt x="0" y="36951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885825"/>
            <a:ext cx="13306787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Lets create a useful function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1558916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15356" y="3802236"/>
            <a:ext cx="2243944" cy="2229919"/>
          </a:xfrm>
          <a:custGeom>
            <a:avLst/>
            <a:gdLst/>
            <a:ahLst/>
            <a:cxnLst/>
            <a:rect l="l" t="t" r="r" b="b"/>
            <a:pathLst>
              <a:path w="2243944" h="2229919">
                <a:moveTo>
                  <a:pt x="0" y="0"/>
                </a:moveTo>
                <a:lnTo>
                  <a:pt x="2243944" y="0"/>
                </a:lnTo>
                <a:lnTo>
                  <a:pt x="2243944" y="2229920"/>
                </a:lnTo>
                <a:lnTo>
                  <a:pt x="0" y="22299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34401" y="3349529"/>
            <a:ext cx="14172667" cy="4787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0245" lvl="1" indent="-420123" algn="l">
              <a:lnSpc>
                <a:spcPts val="5448"/>
              </a:lnSpc>
              <a:buFont typeface="Arial"/>
              <a:buChar char="•"/>
            </a:pPr>
            <a:r>
              <a:rPr lang="en-US" sz="3891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In Python, even </a:t>
            </a:r>
            <a:r>
              <a:rPr lang="en-US" sz="3891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print()</a:t>
            </a:r>
            <a:r>
              <a:rPr lang="en-US" sz="3891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is a function — you’ve been using functions from Day 1!</a:t>
            </a:r>
          </a:p>
          <a:p>
            <a:pPr marL="840245" lvl="1" indent="-420123" algn="l">
              <a:lnSpc>
                <a:spcPts val="5448"/>
              </a:lnSpc>
              <a:buFont typeface="Arial"/>
              <a:buChar char="•"/>
            </a:pPr>
            <a:r>
              <a:rPr lang="en-US" sz="3891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You can even make a function that calls itself — it’s called </a:t>
            </a:r>
            <a:r>
              <a:rPr lang="en-US" sz="3891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recursion</a:t>
            </a:r>
            <a:r>
              <a:rPr lang="en-US" sz="3891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! </a:t>
            </a:r>
          </a:p>
          <a:p>
            <a:pPr algn="l">
              <a:lnSpc>
                <a:spcPts val="5448"/>
              </a:lnSpc>
            </a:pPr>
            <a:endParaRPr lang="en-US" sz="3891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5448"/>
              </a:lnSpc>
            </a:pPr>
            <a:r>
              <a:rPr lang="en-US" sz="3891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Think of functions like superpowers — you write it once and reuse it everywhere!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90606" y="355609"/>
            <a:ext cx="13306787" cy="12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Fun Fact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900</Words>
  <Application>Microsoft Macintosh PowerPoint</Application>
  <PresentationFormat>Custom</PresentationFormat>
  <Paragraphs>133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Cabin Sketch Bold</vt:lpstr>
      <vt:lpstr>Courier New OS Bold</vt:lpstr>
      <vt:lpstr>Arial</vt:lpstr>
      <vt:lpstr>Comic Sans</vt:lpstr>
      <vt:lpstr>Schoolbell</vt:lpstr>
      <vt:lpstr>Courier New OS</vt:lpstr>
      <vt:lpstr>Calibri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class5</dc:title>
  <cp:lastModifiedBy>ASIM MUNAWAR</cp:lastModifiedBy>
  <cp:revision>2</cp:revision>
  <dcterms:created xsi:type="dcterms:W3CDTF">2006-08-16T00:00:00Z</dcterms:created>
  <dcterms:modified xsi:type="dcterms:W3CDTF">2025-07-15T02:09:01Z</dcterms:modified>
  <dc:identifier>DAGs4iM9SxY</dc:identifier>
</cp:coreProperties>
</file>